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6" r:id="rId3"/>
    <p:sldMasterId id="2147483660" r:id="rId4"/>
    <p:sldMasterId id="2147483664" r:id="rId5"/>
    <p:sldMasterId id="2147483662" r:id="rId6"/>
    <p:sldMasterId id="2147483652" r:id="rId7"/>
    <p:sldMasterId id="2147483654" r:id="rId8"/>
    <p:sldMasterId id="2147483658" r:id="rId9"/>
    <p:sldMasterId id="2147483666" r:id="rId10"/>
    <p:sldMasterId id="2147483668" r:id="rId11"/>
    <p:sldMasterId id="2147483670" r:id="rId12"/>
  </p:sldMasterIdLst>
  <p:sldIdLst>
    <p:sldId id="256" r:id="rId13"/>
    <p:sldId id="258" r:id="rId14"/>
    <p:sldId id="274" r:id="rId15"/>
    <p:sldId id="266" r:id="rId16"/>
    <p:sldId id="273" r:id="rId17"/>
    <p:sldId id="262" r:id="rId18"/>
    <p:sldId id="272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AB2"/>
    <a:srgbClr val="C06417"/>
    <a:srgbClr val="7297A0"/>
    <a:srgbClr val="334D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6"/>
  </p:normalViewPr>
  <p:slideViewPr>
    <p:cSldViewPr snapToGrid="0" snapToObjects="1">
      <p:cViewPr>
        <p:scale>
          <a:sx n="90" d="100"/>
          <a:sy n="90" d="100"/>
        </p:scale>
        <p:origin x="-1356" y="-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656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025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1740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797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802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984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4773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3172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7595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558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3177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57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AE8838A0-CD17-E144-9EDD-A3E206ADBF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2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D0F6B15B-4BDE-7E47-A732-698F74D1964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28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FFEB081D-C35F-084C-8232-A7A5CC94AED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02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B4CDA647-6EEF-944F-A50E-37B559EF7E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32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B56B1198-8EC2-3144-A785-CB2A1A66DC6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73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7EAEAE80-92C6-664D-8C96-8867F013803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60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F3FC8DB2-06D9-564C-86D9-839A31DCD6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054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DD52EE96-92EE-4043-9A5E-9CF4500002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601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757133FA-C9A2-8F4B-A3C4-C11A48786EF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49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D14A61F3-A8A1-DC49-B12A-4CAA4DA55E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245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97D96B06-8E7D-7E49-980D-0FE1758531D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69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0A9521A1-8E5B-A940-AAAD-030782AB20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21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222744" y="997378"/>
            <a:ext cx="61775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rgbClr val="D2DAB2"/>
                </a:solidFill>
                <a:latin typeface="Century Gothic" pitchFamily="34" charset="0"/>
                <a:ea typeface="Segoe UI Black" pitchFamily="34" charset="0"/>
              </a:rPr>
              <a:t>Título</a:t>
            </a:r>
            <a:endParaRPr lang="pt-BR" sz="6000" b="1" dirty="0">
              <a:solidFill>
                <a:srgbClr val="D2DAB2"/>
              </a:solidFill>
              <a:latin typeface="Century Gothic" pitchFamily="34" charset="0"/>
              <a:ea typeface="Segoe UI Black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222744" y="2127175"/>
            <a:ext cx="6177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>
                <a:solidFill>
                  <a:srgbClr val="D2DAB2"/>
                </a:solidFill>
                <a:latin typeface="Century Gothic" pitchFamily="34" charset="0"/>
                <a:ea typeface="Segoe UI Black" pitchFamily="34" charset="0"/>
              </a:rPr>
              <a:t>Subtítulo</a:t>
            </a:r>
            <a:endParaRPr lang="pt-BR" sz="4000" dirty="0">
              <a:solidFill>
                <a:srgbClr val="D2DAB2"/>
              </a:solidFill>
              <a:latin typeface="Century Gothic" pitchFamily="34" charset="0"/>
              <a:ea typeface="Segoe UI Black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222744" y="5054747"/>
            <a:ext cx="61775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D2DAB2"/>
                </a:solidFill>
                <a:latin typeface="Century Gothic" pitchFamily="34" charset="0"/>
                <a:ea typeface="Segoe UI Black" pitchFamily="34" charset="0"/>
              </a:rPr>
              <a:t>Autor</a:t>
            </a:r>
          </a:p>
          <a:p>
            <a:r>
              <a:rPr lang="pt-BR" sz="2800" dirty="0" smtClean="0">
                <a:solidFill>
                  <a:srgbClr val="D2DAB2"/>
                </a:solidFill>
                <a:latin typeface="Century Gothic" pitchFamily="34" charset="0"/>
                <a:ea typeface="Segoe UI Black" pitchFamily="34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418390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45821103-8045-5346-BE93-B3CB8410352F}"/>
              </a:ext>
            </a:extLst>
          </p:cNvPr>
          <p:cNvSpPr txBox="1"/>
          <p:nvPr/>
        </p:nvSpPr>
        <p:spPr>
          <a:xfrm>
            <a:off x="5502730" y="3136613"/>
            <a:ext cx="1186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>
                <a:solidFill>
                  <a:srgbClr val="334D43"/>
                </a:solidFill>
                <a:latin typeface="Century Gothic" panose="020B0502020202020204" pitchFamily="34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176599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530FC57D-5B28-F34D-B2C2-839DC030FAC0}"/>
              </a:ext>
            </a:extLst>
          </p:cNvPr>
          <p:cNvSpPr txBox="1"/>
          <p:nvPr/>
        </p:nvSpPr>
        <p:spPr>
          <a:xfrm>
            <a:off x="4545495" y="2274838"/>
            <a:ext cx="60032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Desenvolver políticas e ações de ensino, pesquisa, extensão, cooperação técnico-científica, produção e divulgação de informação científica, tecnológica e de inovação no campo da saúde, articulando as atividades destas áreas no GHC e nas demais instâncias e serviços do SUS, com o objetivo de qualificar a atenção, a gestão, a formação e a participação social no sistema de saúde e a ampliação das possibilidades de inclusão e desenvolvimento social e econômico.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="" xmlns:a16="http://schemas.microsoft.com/office/drawing/2014/main" id="{AE737CB8-99CB-9D44-8142-B35ED0144E05}"/>
              </a:ext>
            </a:extLst>
          </p:cNvPr>
          <p:cNvSpPr txBox="1"/>
          <p:nvPr/>
        </p:nvSpPr>
        <p:spPr>
          <a:xfrm>
            <a:off x="2279375" y="3136613"/>
            <a:ext cx="15472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>
                <a:solidFill>
                  <a:srgbClr val="334D43"/>
                </a:solidFill>
                <a:latin typeface="Century Gothic" panose="020B0502020202020204" pitchFamily="34" charset="0"/>
              </a:rPr>
              <a:t>Missão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="" xmlns:a16="http://schemas.microsoft.com/office/drawing/2014/main" id="{2819B513-2E12-8242-841D-1ECD9BECADD4}"/>
              </a:ext>
            </a:extLst>
          </p:cNvPr>
          <p:cNvSpPr/>
          <p:nvPr/>
        </p:nvSpPr>
        <p:spPr>
          <a:xfrm>
            <a:off x="4345068" y="2274838"/>
            <a:ext cx="81157" cy="2308324"/>
          </a:xfrm>
          <a:prstGeom prst="rect">
            <a:avLst/>
          </a:prstGeom>
          <a:solidFill>
            <a:srgbClr val="C06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498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EAA0A67A-9AA0-B94F-977F-0096A9E6B7D1}"/>
              </a:ext>
            </a:extLst>
          </p:cNvPr>
          <p:cNvSpPr txBox="1"/>
          <p:nvPr/>
        </p:nvSpPr>
        <p:spPr>
          <a:xfrm>
            <a:off x="1403902" y="2181846"/>
            <a:ext cx="530087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Lorem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ipsum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dolor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sit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amet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,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consectetuer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adipiscing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elit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,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sed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diam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nonummy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nibh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euismod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tincidunt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ut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laoreet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dolore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magna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aliquam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erat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volutpat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. Ut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wisi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enim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ad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minim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veniam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, quis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nostrud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exerci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tation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ullamcorper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suscipit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lobortis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nisl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ut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aliquip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ex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ea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commodo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consequat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.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Duis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autem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vel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eum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iriure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dolor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in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hendrerit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in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vulputate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velit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esse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molestie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consequat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,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vel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illum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dolore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eu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feugiat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nulla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facilisis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vero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eros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et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accumsan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et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iusto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odio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dignissim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qui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blandit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praesent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luptatum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zzril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delenit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augue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duis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dolore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te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feugait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nulla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facilisi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.</a:t>
            </a:r>
          </a:p>
          <a:p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Lorem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ipsum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dolor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sit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amet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,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cons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ectetuer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adipiscing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elit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,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sed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16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diam</a:t>
            </a:r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2E195C68-A798-5C46-8857-AC9C66FD93F2}"/>
              </a:ext>
            </a:extLst>
          </p:cNvPr>
          <p:cNvSpPr txBox="1"/>
          <p:nvPr/>
        </p:nvSpPr>
        <p:spPr>
          <a:xfrm>
            <a:off x="1403902" y="1464975"/>
            <a:ext cx="1186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>
                <a:solidFill>
                  <a:srgbClr val="C06417"/>
                </a:solidFill>
                <a:latin typeface="Century Gothic" panose="020B0502020202020204" pitchFamily="34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382828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1E1C79CF-538F-7F43-9073-F0C39385CFA3}"/>
              </a:ext>
            </a:extLst>
          </p:cNvPr>
          <p:cNvSpPr txBox="1"/>
          <p:nvPr/>
        </p:nvSpPr>
        <p:spPr>
          <a:xfrm>
            <a:off x="2595045" y="3462839"/>
            <a:ext cx="70019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“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Lorem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ipsum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dolor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sit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amet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,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consectetuer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adipiscing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elit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,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sed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diam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nonummy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nibh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euismod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tincidunt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ut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laoreet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dolore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magna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aliquam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 erat </a:t>
            </a:r>
            <a:r>
              <a:rPr lang="pt-BR" sz="2400" dirty="0" err="1">
                <a:solidFill>
                  <a:srgbClr val="334D43"/>
                </a:solidFill>
                <a:latin typeface="Century Gothic" panose="020B0502020202020204" pitchFamily="34" charset="0"/>
              </a:rPr>
              <a:t>volutpat</a:t>
            </a:r>
            <a:r>
              <a:rPr lang="pt-BR" sz="2400" dirty="0">
                <a:solidFill>
                  <a:srgbClr val="334D43"/>
                </a:solidFill>
                <a:latin typeface="Century Gothic" panose="020B0502020202020204" pitchFamily="34" charset="0"/>
              </a:rPr>
              <a:t>.”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29E42DB7-E5D4-E043-B6BD-83F74E71FE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5379" y="1814513"/>
            <a:ext cx="1061243" cy="1061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72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1E1C79CF-538F-7F43-9073-F0C39385CFA3}"/>
              </a:ext>
            </a:extLst>
          </p:cNvPr>
          <p:cNvSpPr txBox="1"/>
          <p:nvPr/>
        </p:nvSpPr>
        <p:spPr>
          <a:xfrm>
            <a:off x="5658678" y="1905506"/>
            <a:ext cx="530087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A amplitude dos serviços, a complexidade assistencial e o volume de atendimentos e procedimentos realizados tornaram o Grupo Hospitalar Conceição um espaço privilegiado para a pesquisa, para a formação em serviço e como um importante campo de práticas na saúde. </a:t>
            </a:r>
          </a:p>
          <a:p>
            <a:r>
              <a:rPr lang="pt-BR" sz="1600" dirty="0">
                <a:solidFill>
                  <a:srgbClr val="334D43"/>
                </a:solidFill>
                <a:latin typeface="Century Gothic" panose="020B0502020202020204" pitchFamily="34" charset="0"/>
              </a:rPr>
              <a:t>Com isso, a instituição conquistou tradição na área da saúde e é referência para a formação de profissionais para o SUS em diferentes níveis de ensino, desde o técnico-profissionalizante até os programas de pós-graduação. Por isso que o tema está fortemente ligado à história do GHC.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8D9838E2-66C2-AD48-B02B-4B0F3951D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091" y="2610678"/>
            <a:ext cx="3047074" cy="114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98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65D96524-66A3-B343-B2D8-BC78D636F8D0}"/>
              </a:ext>
            </a:extLst>
          </p:cNvPr>
          <p:cNvSpPr txBox="1"/>
          <p:nvPr/>
        </p:nvSpPr>
        <p:spPr>
          <a:xfrm>
            <a:off x="957263" y="5135015"/>
            <a:ext cx="423385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(51) 3357.2800 • </a:t>
            </a:r>
            <a:r>
              <a:rPr lang="pt-BR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ensinoepesquisa@ghc.com.br</a:t>
            </a:r>
            <a:endParaRPr lang="pt-BR" sz="1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pt-BR" sz="1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pt-BR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Av. Francisco </a:t>
            </a:r>
            <a:r>
              <a:rPr lang="pt-BR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Trein</a:t>
            </a:r>
            <a:r>
              <a:rPr lang="pt-BR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, 326 - Bairro Cristo Redentor</a:t>
            </a:r>
          </a:p>
          <a:p>
            <a:r>
              <a:rPr lang="pt-BR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Porto Alegre - RS - CEP 91.350-200</a:t>
            </a:r>
          </a:p>
          <a:p>
            <a:endParaRPr lang="pt-BR" sz="1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pt-BR" sz="14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ensinoepesquisa.ghc.com.br</a:t>
            </a:r>
            <a:endParaRPr lang="pt-BR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848E6C41-66F8-814C-9A4F-398BAABA41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69" t="41458" r="20556" b="48125"/>
          <a:stretch/>
        </p:blipFill>
        <p:spPr>
          <a:xfrm rot="16200000">
            <a:off x="-31425" y="5694186"/>
            <a:ext cx="1453755" cy="25504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/>
          <p:cNvSpPr txBox="1"/>
          <p:nvPr/>
        </p:nvSpPr>
        <p:spPr>
          <a:xfrm>
            <a:off x="3074188" y="2319002"/>
            <a:ext cx="56445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 smtClean="0">
                <a:solidFill>
                  <a:schemeClr val="bg1"/>
                </a:solidFill>
              </a:rPr>
              <a:t>Contato do autor</a:t>
            </a:r>
            <a:endParaRPr lang="pt-BR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85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9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10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1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6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8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7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5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337</Words>
  <Application>Microsoft Office PowerPoint</Application>
  <PresentationFormat>Personalizar</PresentationFormat>
  <Paragraphs>20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12</vt:i4>
      </vt:variant>
      <vt:variant>
        <vt:lpstr>Títulos de slides</vt:lpstr>
      </vt:variant>
      <vt:variant>
        <vt:i4>7</vt:i4>
      </vt:variant>
    </vt:vector>
  </HeadingPairs>
  <TitlesOfParts>
    <vt:vector size="19" baseType="lpstr">
      <vt:lpstr>Tema do Office</vt:lpstr>
      <vt:lpstr>1_Tema do Office</vt:lpstr>
      <vt:lpstr>4_Tema do Office</vt:lpstr>
      <vt:lpstr>6_Tema do Office</vt:lpstr>
      <vt:lpstr>8_Tema do Office</vt:lpstr>
      <vt:lpstr>7_Tema do Office</vt:lpstr>
      <vt:lpstr>2_Tema do Office</vt:lpstr>
      <vt:lpstr>3_Tema do Office</vt:lpstr>
      <vt:lpstr>5_Tema do Office</vt:lpstr>
      <vt:lpstr>9_Tema do Office</vt:lpstr>
      <vt:lpstr>10_Tema do Office</vt:lpstr>
      <vt:lpstr>11_Tema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 Gebhardt Wilhelm</dc:creator>
  <cp:lastModifiedBy>usuario</cp:lastModifiedBy>
  <cp:revision>14</cp:revision>
  <dcterms:created xsi:type="dcterms:W3CDTF">2022-05-16T16:59:57Z</dcterms:created>
  <dcterms:modified xsi:type="dcterms:W3CDTF">2024-06-20T10:41:36Z</dcterms:modified>
</cp:coreProperties>
</file>